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6004500"/>
  <p:notesSz cx="6858000" cy="9144000"/>
  <p:defaultTextStyle>
    <a:defPPr>
      <a:defRPr lang="it-IT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681"/>
  </p:normalViewPr>
  <p:slideViewPr>
    <p:cSldViewPr>
      <p:cViewPr>
        <p:scale>
          <a:sx n="50" d="100"/>
          <a:sy n="50" d="100"/>
        </p:scale>
        <p:origin x="1308" y="-6846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ti\25_Sebastiano_Citron\14_06_2022\1di3-Statistica13giugnoHG-R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ti\25_Sebastiano_Citron\14_06_2022\1di3-Statistica13giugnoHG-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'RF-w234567'!$W$157</c:f>
              <c:strCache>
                <c:ptCount val="1"/>
                <c:pt idx="0">
                  <c:v>VV - Clorofilla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A7-3540-91DD-C67CA3D5F9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A7-3540-91DD-C67CA3D5F9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A7-3540-91DD-C67CA3D5F9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A7-3540-91DD-C67CA3D5F9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A7-3540-91DD-C67CA3D5F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'RF-w234567'!$X$158:$X$162</c:f>
                <c:numCache>
                  <c:formatCode>General</c:formatCode>
                  <c:ptCount val="5"/>
                  <c:pt idx="0">
                    <c:v>1.6311741680969172</c:v>
                  </c:pt>
                  <c:pt idx="1">
                    <c:v>0.89345857719688138</c:v>
                  </c:pt>
                  <c:pt idx="2">
                    <c:v>0.4257805332562935</c:v>
                  </c:pt>
                  <c:pt idx="3">
                    <c:v>1.0949933409234334</c:v>
                  </c:pt>
                  <c:pt idx="4">
                    <c:v>1.8800591468975942</c:v>
                  </c:pt>
                </c:numCache>
              </c:numRef>
            </c:plus>
            <c:minus>
              <c:numRef>
                <c:f>'RF-w234567'!$X$158:$X$162</c:f>
                <c:numCache>
                  <c:formatCode>General</c:formatCode>
                  <c:ptCount val="5"/>
                  <c:pt idx="0">
                    <c:v>1.6311741680969172</c:v>
                  </c:pt>
                  <c:pt idx="1">
                    <c:v>0.89345857719688138</c:v>
                  </c:pt>
                  <c:pt idx="2">
                    <c:v>0.4257805332562935</c:v>
                  </c:pt>
                  <c:pt idx="3">
                    <c:v>1.0949933409234334</c:v>
                  </c:pt>
                  <c:pt idx="4">
                    <c:v>1.8800591468975942</c:v>
                  </c:pt>
                </c:numCache>
              </c:numRef>
            </c:minus>
          </c:errBars>
          <c:cat>
            <c:strRef>
              <c:f>'RF-w234567'!$V$158:$V$162</c:f>
              <c:strCache>
                <c:ptCount val="5"/>
                <c:pt idx="0">
                  <c:v>CTRL</c:v>
                </c:pt>
                <c:pt idx="1">
                  <c:v>RF_10</c:v>
                </c:pt>
                <c:pt idx="2">
                  <c:v>RF_20</c:v>
                </c:pt>
                <c:pt idx="3">
                  <c:v>RF_40</c:v>
                </c:pt>
                <c:pt idx="4">
                  <c:v>CaSO4_40</c:v>
                </c:pt>
              </c:strCache>
            </c:strRef>
          </c:cat>
          <c:val>
            <c:numRef>
              <c:f>'RF-w234567'!$W$158:$W$162</c:f>
              <c:numCache>
                <c:formatCode>0.00000</c:formatCode>
                <c:ptCount val="5"/>
                <c:pt idx="0">
                  <c:v>21.625</c:v>
                </c:pt>
                <c:pt idx="1">
                  <c:v>18.71875</c:v>
                </c:pt>
                <c:pt idx="2">
                  <c:v>18.318750000000001</c:v>
                </c:pt>
                <c:pt idx="3">
                  <c:v>24.887499999999999</c:v>
                </c:pt>
                <c:pt idx="4">
                  <c:v>20.106249999999999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3540-91DD-C67CA3D5F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489088"/>
        <c:axId val="449220608"/>
      </c:barChart>
      <c:catAx>
        <c:axId val="44248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60000000" vert="horz"/>
          <a:lstStyle/>
          <a:p>
            <a:pPr>
              <a:defRPr/>
            </a:pPr>
            <a:endParaRPr lang="it-IT"/>
          </a:p>
        </c:txPr>
        <c:crossAx val="449220608"/>
        <c:crosses val="autoZero"/>
        <c:auto val="1"/>
        <c:lblAlgn val="ctr"/>
        <c:lblOffset val="100"/>
        <c:noMultiLvlLbl val="0"/>
      </c:catAx>
      <c:valAx>
        <c:axId val="4492206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……..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it-IT"/>
          </a:p>
        </c:txPr>
        <c:crossAx val="4424890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'RF-w234567'!$W$157</c:f>
              <c:strCache>
                <c:ptCount val="1"/>
                <c:pt idx="0">
                  <c:v>VV - Clorofilla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A7-3540-91DD-C67CA3D5F9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A7-3540-91DD-C67CA3D5F9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A7-3540-91DD-C67CA3D5F9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A7-3540-91DD-C67CA3D5F9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A7-3540-91DD-C67CA3D5F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'RF-w234567'!$X$158:$X$162</c:f>
                <c:numCache>
                  <c:formatCode>General</c:formatCode>
                  <c:ptCount val="5"/>
                  <c:pt idx="0">
                    <c:v>1.6311741680969172</c:v>
                  </c:pt>
                  <c:pt idx="1">
                    <c:v>0.89345857719688138</c:v>
                  </c:pt>
                  <c:pt idx="2">
                    <c:v>0.4257805332562935</c:v>
                  </c:pt>
                  <c:pt idx="3">
                    <c:v>1.0949933409234334</c:v>
                  </c:pt>
                  <c:pt idx="4">
                    <c:v>1.8800591468975942</c:v>
                  </c:pt>
                </c:numCache>
              </c:numRef>
            </c:plus>
            <c:minus>
              <c:numRef>
                <c:f>'RF-w234567'!$X$158:$X$162</c:f>
                <c:numCache>
                  <c:formatCode>General</c:formatCode>
                  <c:ptCount val="5"/>
                  <c:pt idx="0">
                    <c:v>1.6311741680969172</c:v>
                  </c:pt>
                  <c:pt idx="1">
                    <c:v>0.89345857719688138</c:v>
                  </c:pt>
                  <c:pt idx="2">
                    <c:v>0.4257805332562935</c:v>
                  </c:pt>
                  <c:pt idx="3">
                    <c:v>1.0949933409234334</c:v>
                  </c:pt>
                  <c:pt idx="4">
                    <c:v>1.8800591468975942</c:v>
                  </c:pt>
                </c:numCache>
              </c:numRef>
            </c:minus>
          </c:errBars>
          <c:cat>
            <c:strRef>
              <c:f>'RF-w234567'!$V$158:$V$162</c:f>
              <c:strCache>
                <c:ptCount val="5"/>
                <c:pt idx="0">
                  <c:v>CTRL</c:v>
                </c:pt>
                <c:pt idx="1">
                  <c:v>RF_10</c:v>
                </c:pt>
                <c:pt idx="2">
                  <c:v>RF_20</c:v>
                </c:pt>
                <c:pt idx="3">
                  <c:v>RF_40</c:v>
                </c:pt>
                <c:pt idx="4">
                  <c:v>CaSO4_40</c:v>
                </c:pt>
              </c:strCache>
            </c:strRef>
          </c:cat>
          <c:val>
            <c:numRef>
              <c:f>'RF-w234567'!$W$158:$W$162</c:f>
              <c:numCache>
                <c:formatCode>0.00000</c:formatCode>
                <c:ptCount val="5"/>
                <c:pt idx="0">
                  <c:v>21.625</c:v>
                </c:pt>
                <c:pt idx="1">
                  <c:v>18.71875</c:v>
                </c:pt>
                <c:pt idx="2">
                  <c:v>18.318750000000001</c:v>
                </c:pt>
                <c:pt idx="3">
                  <c:v>24.887499999999999</c:v>
                </c:pt>
                <c:pt idx="4">
                  <c:v>20.106249999999999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3540-91DD-C67CA3D5F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692416"/>
        <c:axId val="451693952"/>
      </c:barChart>
      <c:catAx>
        <c:axId val="45169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60000000" vert="horz"/>
          <a:lstStyle/>
          <a:p>
            <a:pPr>
              <a:defRPr/>
            </a:pPr>
            <a:endParaRPr lang="it-IT"/>
          </a:p>
        </c:txPr>
        <c:crossAx val="451693952"/>
        <c:crosses val="autoZero"/>
        <c:auto val="1"/>
        <c:lblAlgn val="ctr"/>
        <c:lblOffset val="100"/>
        <c:noMultiLvlLbl val="0"/>
      </c:catAx>
      <c:valAx>
        <c:axId val="451693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……..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it-IT"/>
          </a:p>
        </c:txPr>
        <c:crossAx val="45169241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11C82-E9A4-E840-A87D-C19F8FF5B6AB}" type="datetimeFigureOut">
              <a:rPr lang="en-IT" smtClean="0"/>
              <a:t>08/30/2023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47D5-2440-804A-A8FA-CC1A9CFDF9F6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705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E47D5-2440-804A-A8FA-CC1A9CFDF9F6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2072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0362545" y="7567613"/>
            <a:ext cx="15629453" cy="161286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74184" y="7567613"/>
            <a:ext cx="46468308" cy="1612868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74184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943117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3FBD-31F7-4EE0-AA39-396491C04F29}" type="datetimeFigureOut">
              <a:rPr lang="it-IT" smtClean="0"/>
              <a:t>30/08/2023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32CFF-77B1-4474-851C-23E1713030D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hyperlink" Target="mailto:nome.cognome@ente.it" TargetMode="External"/><Relationship Id="rId7" Type="http://schemas.openxmlformats.org/officeDocument/2006/relationships/chart" Target="../charts/chart1.xml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5.sv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718"/>
          <p:cNvSpPr>
            <a:spLocks noChangeArrowheads="1"/>
          </p:cNvSpPr>
          <p:nvPr/>
        </p:nvSpPr>
        <p:spPr bwMode="auto">
          <a:xfrm>
            <a:off x="796350" y="16550235"/>
            <a:ext cx="9861009" cy="1486314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75078" tIns="36880" rIns="75078" bIns="36880">
            <a:spAutoFit/>
          </a:bodyPr>
          <a:lstStyle/>
          <a:p>
            <a:pPr marL="101600" algn="just" defTabSz="631825">
              <a:spcBef>
                <a:spcPct val="50000"/>
              </a:spcBef>
              <a:defRPr/>
            </a:pP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……..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Material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it-IT" sz="3200" dirty="0" err="1">
                <a:latin typeface="Calibri" pitchFamily="34" charset="0"/>
                <a:cs typeface="Calibri" pitchFamily="34" charset="0"/>
              </a:rPr>
              <a:t>methods</a:t>
            </a:r>
            <a:endParaRPr lang="it-IT" sz="30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000" dirty="0">
              <a:latin typeface="Calibri" pitchFamily="34" charset="0"/>
              <a:cs typeface="Calibri" pitchFamily="34" charset="0"/>
            </a:endParaRPr>
          </a:p>
          <a:p>
            <a:pPr marL="101600" algn="ctr" defTabSz="631825">
              <a:spcBef>
                <a:spcPct val="50000"/>
              </a:spcBef>
              <a:defRPr/>
            </a:pPr>
            <a:r>
              <a:rPr lang="it-IT" sz="3600" i="1" dirty="0">
                <a:latin typeface="Calibri" pitchFamily="34" charset="0"/>
                <a:cs typeface="Calibri" pitchFamily="34" charset="0"/>
              </a:rPr>
              <a:t>(dimensionare la sezione liberamente </a:t>
            </a:r>
            <a:r>
              <a:rPr lang="it-IT" sz="3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 non modificare il carattere proposto)</a:t>
            </a:r>
          </a:p>
          <a:p>
            <a:pPr marL="101600" algn="ctr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ctr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ctr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ctr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ctr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ctr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ctr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2556"/>
          <p:cNvSpPr txBox="1">
            <a:spLocks noChangeArrowheads="1"/>
          </p:cNvSpPr>
          <p:nvPr/>
        </p:nvSpPr>
        <p:spPr bwMode="auto">
          <a:xfrm>
            <a:off x="955936" y="7651895"/>
            <a:ext cx="2347584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18" tIns="43059" rIns="86118" bIns="43059">
            <a:spAutoFit/>
          </a:bodyPr>
          <a:lstStyle/>
          <a:p>
            <a:pPr defTabSz="862013">
              <a:lnSpc>
                <a:spcPct val="75000"/>
              </a:lnSpc>
              <a:spcBef>
                <a:spcPct val="50000"/>
              </a:spcBef>
            </a:pPr>
            <a:r>
              <a:rPr lang="it-IT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Nome Cognome</a:t>
            </a:r>
            <a:r>
              <a:rPr lang="it-IT" sz="3800" b="1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1 </a:t>
            </a:r>
            <a:r>
              <a:rPr lang="it-IT" sz="3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Nome, Cognome</a:t>
            </a:r>
            <a:r>
              <a:rPr lang="it-IT" sz="3800" b="1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</a:p>
          <a:p>
            <a:pPr defTabSz="862013">
              <a:lnSpc>
                <a:spcPct val="75000"/>
              </a:lnSpc>
              <a:spcBef>
                <a:spcPct val="50000"/>
              </a:spcBef>
            </a:pPr>
            <a:r>
              <a:rPr lang="it-IT" sz="500" b="1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defTabSz="862013">
              <a:lnSpc>
                <a:spcPct val="65000"/>
              </a:lnSpc>
              <a:spcBef>
                <a:spcPct val="50000"/>
              </a:spcBef>
            </a:pPr>
            <a:r>
              <a:rPr lang="it-IT" sz="3000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it-IT" sz="3000" dirty="0">
                <a:latin typeface="Calibri" pitchFamily="34" charset="0"/>
                <a:ea typeface="Calibri" pitchFamily="34" charset="0"/>
                <a:cs typeface="Calibri" pitchFamily="34" charset="0"/>
              </a:rPr>
              <a:t> Dipartimento </a:t>
            </a:r>
            <a:r>
              <a:rPr lang="it-IT" sz="3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di…………</a:t>
            </a:r>
            <a:r>
              <a:rPr lang="it-IT" sz="3000" dirty="0">
                <a:latin typeface="Calibri" pitchFamily="34" charset="0"/>
                <a:ea typeface="Calibri" pitchFamily="34" charset="0"/>
                <a:cs typeface="Calibri" pitchFamily="34" charset="0"/>
              </a:rPr>
              <a:t>., Autore corrispondente: </a:t>
            </a:r>
            <a:r>
              <a:rPr lang="it-IT" sz="3000" dirty="0"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nome.cognome@ente.it</a:t>
            </a:r>
            <a:endParaRPr lang="it-IT" sz="3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defTabSz="862013">
              <a:lnSpc>
                <a:spcPct val="65000"/>
              </a:lnSpc>
              <a:spcBef>
                <a:spcPct val="50000"/>
              </a:spcBef>
            </a:pPr>
            <a:r>
              <a:rPr lang="it-IT" sz="3000" baseline="30000" dirty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it-IT" sz="3000" dirty="0">
                <a:latin typeface="Calibri" pitchFamily="34" charset="0"/>
                <a:ea typeface="Calibri" pitchFamily="34" charset="0"/>
                <a:cs typeface="Calibri" pitchFamily="34" charset="0"/>
              </a:rPr>
              <a:t> Istituto per la </a:t>
            </a:r>
            <a:r>
              <a:rPr lang="it-IT" sz="3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Ricerca……</a:t>
            </a:r>
            <a:r>
              <a:rPr lang="it-IT" sz="3000" dirty="0">
                <a:latin typeface="Calibri" pitchFamily="34" charset="0"/>
                <a:ea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9" name="Rectangle 2717"/>
          <p:cNvSpPr>
            <a:spLocks noChangeArrowheads="1"/>
          </p:cNvSpPr>
          <p:nvPr/>
        </p:nvSpPr>
        <p:spPr bwMode="auto">
          <a:xfrm>
            <a:off x="838787" y="9721330"/>
            <a:ext cx="17780925" cy="5150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5078" tIns="36880" rIns="75078" bIns="36880">
            <a:spAutoFit/>
          </a:bodyPr>
          <a:lstStyle/>
          <a:p>
            <a:pPr marL="101600" defTabSz="631825" eaLnBrk="0" hangingPunct="0">
              <a:lnSpc>
                <a:spcPct val="120000"/>
              </a:lnSpc>
            </a:pPr>
            <a:r>
              <a:rPr lang="it-IT" sz="4400" b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Introduction</a:t>
            </a:r>
            <a:endParaRPr lang="it-IT" sz="900" b="1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01600" defTabSz="631825" eaLnBrk="0" hangingPunct="0">
              <a:lnSpc>
                <a:spcPct val="120000"/>
              </a:lnSpc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it-IT" sz="900" b="1" dirty="0">
              <a:solidFill>
                <a:srgbClr val="9B0014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01600" algn="ctr" defTabSz="631825">
              <a:lnSpc>
                <a:spcPct val="110000"/>
              </a:lnSpc>
              <a:spcBef>
                <a:spcPct val="50000"/>
              </a:spcBef>
            </a:pPr>
            <a:r>
              <a:rPr lang="it-IT" sz="32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(dimensionare la sezione liberamente ma non modificare il carattere proposto)</a:t>
            </a:r>
          </a:p>
          <a:p>
            <a:pPr marL="101600" defTabSz="631825" eaLnBrk="0" hangingPunct="0">
              <a:lnSpc>
                <a:spcPct val="120000"/>
              </a:lnSpc>
              <a:spcBef>
                <a:spcPct val="50000"/>
              </a:spcBef>
            </a:pPr>
            <a:r>
              <a:rPr lang="it-IT" sz="4400" b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Objectives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</a:t>
            </a:r>
            <a:endParaRPr lang="it-IT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3301" descr="DSCN424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775" y="22178714"/>
            <a:ext cx="432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tangolo 37"/>
          <p:cNvSpPr>
            <a:spLocks noChangeArrowheads="1"/>
          </p:cNvSpPr>
          <p:nvPr/>
        </p:nvSpPr>
        <p:spPr bwMode="auto">
          <a:xfrm>
            <a:off x="1944727" y="23845752"/>
            <a:ext cx="2448079" cy="863707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it-IT" sz="5000" dirty="0">
                <a:latin typeface="Arial" charset="0"/>
                <a:cs typeface="Arial" charset="0"/>
              </a:rPr>
              <a:t>Foto</a:t>
            </a:r>
          </a:p>
        </p:txBody>
      </p:sp>
      <p:sp>
        <p:nvSpPr>
          <p:cNvPr id="13" name="Rectangle 2718"/>
          <p:cNvSpPr>
            <a:spLocks noChangeArrowheads="1"/>
          </p:cNvSpPr>
          <p:nvPr/>
        </p:nvSpPr>
        <p:spPr bwMode="auto">
          <a:xfrm>
            <a:off x="11062663" y="15842010"/>
            <a:ext cx="12864129" cy="111236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75078" tIns="36880" rIns="75078" bIns="36880">
            <a:spAutoFit/>
          </a:bodyPr>
          <a:lstStyle/>
          <a:p>
            <a:pPr marL="101600" algn="just" defTabSz="631825">
              <a:spcBef>
                <a:spcPct val="50000"/>
              </a:spcBef>
              <a:defRPr/>
            </a:pPr>
            <a:r>
              <a:rPr lang="it-IT" sz="4400" b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Results</a:t>
            </a:r>
            <a:endParaRPr lang="it-IT" sz="4400" b="1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The performance of the models in simulating crop yields </a:t>
            </a:r>
            <a:r>
              <a:rPr lang="it-IT" sz="3200" dirty="0">
                <a:latin typeface="Calibri" pitchFamily="34" charset="0"/>
                <a:cs typeface="Calibri" pitchFamily="34" charset="0"/>
              </a:rPr>
              <a:t>….</a:t>
            </a: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2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200" dirty="0">
              <a:latin typeface="Calibri" pitchFamily="34" charset="0"/>
              <a:cs typeface="Calibri" pitchFamily="34" charset="0"/>
            </a:endParaRPr>
          </a:p>
          <a:p>
            <a:pPr marL="101600" algn="ctr" defTabSz="631825">
              <a:spcBef>
                <a:spcPct val="50000"/>
              </a:spcBef>
              <a:defRPr/>
            </a:pPr>
            <a:r>
              <a:rPr lang="it-IT" sz="3200" i="1" dirty="0">
                <a:latin typeface="Calibri" pitchFamily="34" charset="0"/>
                <a:cs typeface="Calibri" pitchFamily="34" charset="0"/>
              </a:rPr>
              <a:t>(dimensionare la sezione liberamente ma non modificare il carattere proposto)</a:t>
            </a: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8931012" y="10742312"/>
            <a:ext cx="5184902" cy="4163594"/>
            <a:chOff x="810264" y="22203593"/>
            <a:chExt cx="5184902" cy="4163594"/>
          </a:xfrm>
        </p:grpSpPr>
        <p:pic>
          <p:nvPicPr>
            <p:cNvPr id="14" name="Picture 3295" descr="DSCN30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0264" y="22203593"/>
              <a:ext cx="5184902" cy="41635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tangolo 37"/>
            <p:cNvSpPr>
              <a:spLocks noChangeArrowheads="1"/>
            </p:cNvSpPr>
            <p:nvPr/>
          </p:nvSpPr>
          <p:spPr bwMode="auto">
            <a:xfrm>
              <a:off x="2178675" y="22427664"/>
              <a:ext cx="2448079" cy="1439862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5000" dirty="0">
                  <a:latin typeface="Arial" charset="0"/>
                  <a:cs typeface="Arial" charset="0"/>
                </a:rPr>
                <a:t>Foto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5400775" y="25505232"/>
            <a:ext cx="5112642" cy="4162314"/>
            <a:chOff x="5689109" y="25552453"/>
            <a:chExt cx="5112642" cy="4162314"/>
          </a:xfrm>
        </p:grpSpPr>
        <p:pic>
          <p:nvPicPr>
            <p:cNvPr id="15" name="Picture 3308" descr="DSCN41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89109" y="25552453"/>
              <a:ext cx="5112642" cy="41623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tangolo 37"/>
            <p:cNvSpPr>
              <a:spLocks noChangeArrowheads="1"/>
            </p:cNvSpPr>
            <p:nvPr/>
          </p:nvSpPr>
          <p:spPr bwMode="auto">
            <a:xfrm>
              <a:off x="7021390" y="25552453"/>
              <a:ext cx="2448079" cy="1439862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5000" dirty="0">
                  <a:latin typeface="Arial" charset="0"/>
                  <a:cs typeface="Arial" charset="0"/>
                </a:rPr>
                <a:t>Foto</a:t>
              </a:r>
            </a:p>
          </p:txBody>
        </p:sp>
      </p:grpSp>
      <p:sp>
        <p:nvSpPr>
          <p:cNvPr id="18" name="Rectangle 2718"/>
          <p:cNvSpPr>
            <a:spLocks noChangeArrowheads="1"/>
          </p:cNvSpPr>
          <p:nvPr/>
        </p:nvSpPr>
        <p:spPr bwMode="auto">
          <a:xfrm>
            <a:off x="809967" y="31873509"/>
            <a:ext cx="23305947" cy="26905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5078" tIns="36880" rIns="75078" bIns="36880">
            <a:spAutoFit/>
          </a:bodyPr>
          <a:lstStyle/>
          <a:p>
            <a:pPr marL="101600" algn="just" defTabSz="631825">
              <a:spcBef>
                <a:spcPct val="50000"/>
              </a:spcBef>
              <a:defRPr/>
            </a:pPr>
            <a:r>
              <a:rPr lang="it-IT" sz="4400" b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Conclusions</a:t>
            </a:r>
            <a:endParaRPr lang="it-IT" sz="4400" b="1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r>
              <a:rPr lang="it-IT" sz="3600" dirty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pPr marL="101600" algn="ctr" defTabSz="631825">
              <a:spcBef>
                <a:spcPct val="50000"/>
              </a:spcBef>
              <a:defRPr/>
            </a:pPr>
            <a:r>
              <a:rPr lang="it-IT" sz="3600" i="1" dirty="0">
                <a:latin typeface="Calibri" pitchFamily="34" charset="0"/>
                <a:cs typeface="Calibri" pitchFamily="34" charset="0"/>
              </a:rPr>
              <a:t>(dimensionare la sezione liberamente ma non modificare il carattere proposto)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  <a:p>
            <a:pPr marL="101600" algn="just" defTabSz="631825">
              <a:spcBef>
                <a:spcPct val="50000"/>
              </a:spcBef>
              <a:defRPr/>
            </a:pP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2520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787759" y="230110"/>
            <a:ext cx="1362763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1" u="none" strike="noStrike" cap="none" normalizeH="0" baseline="0" dirty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Società Italiana di Agronomia</a:t>
            </a:r>
            <a:endParaRPr kumimoji="0" lang="it-IT" sz="3600" b="0" i="0" u="none" strike="noStrike" cap="none" normalizeH="0" baseline="0" dirty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52°</a:t>
            </a:r>
            <a:r>
              <a:rPr kumimoji="0" lang="it-IT" sz="3600" b="1" i="1" u="none" strike="noStrike" cap="none" normalizeH="0" baseline="0" dirty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Convegno Nazionale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4508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5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La ricerca agronomica per la transizione verde</a:t>
            </a:r>
            <a:endParaRPr lang="it-IT" sz="4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4508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indent="4508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Portici, 25-27 settembre 2023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1" u="none" strike="noStrike" cap="none" normalizeH="0" dirty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0" y="4719593"/>
            <a:ext cx="25295431" cy="25040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2519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 defTabSz="862013">
              <a:spcBef>
                <a:spcPts val="600"/>
              </a:spcBef>
            </a:pP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Title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5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tiltle</a:t>
            </a:r>
            <a:r>
              <a:rPr lang="en-US" sz="5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5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38787" y="9666958"/>
            <a:ext cx="23349461" cy="0"/>
          </a:xfrm>
          <a:prstGeom prst="line">
            <a:avLst/>
          </a:prstGeom>
          <a:ln w="76200">
            <a:solidFill>
              <a:srgbClr val="9B0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933091" y="15780795"/>
            <a:ext cx="9724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algn="just" defTabSz="631825">
              <a:spcBef>
                <a:spcPct val="50000"/>
              </a:spcBef>
              <a:defRPr/>
            </a:pPr>
            <a:r>
              <a:rPr lang="it-IT" sz="4400" b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Materials</a:t>
            </a:r>
            <a:r>
              <a:rPr lang="it-IT" sz="44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</a:t>
            </a:r>
            <a:r>
              <a:rPr lang="it-IT" sz="4400" b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Methods</a:t>
            </a:r>
            <a:endParaRPr lang="it-IT" sz="4400" b="1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" name="Footer Placeholder 4"/>
          <p:cNvSpPr txBox="1">
            <a:spLocks/>
          </p:cNvSpPr>
          <p:nvPr/>
        </p:nvSpPr>
        <p:spPr>
          <a:xfrm>
            <a:off x="-43856" y="34609162"/>
            <a:ext cx="25247006" cy="1395338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defPPr>
              <a:defRPr lang="it-IT"/>
            </a:defPPr>
            <a:lvl1pPr marL="0" algn="l" defTabSz="2937510" rtl="0" eaLnBrk="1" latinLnBrk="0" hangingPunct="1">
              <a:defRPr sz="578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68755" algn="l" defTabSz="2937510" rtl="0" eaLnBrk="1" latinLnBrk="0" hangingPunct="1">
              <a:defRPr sz="5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37510" algn="l" defTabSz="2937510" rtl="0" eaLnBrk="1" latinLnBrk="0" hangingPunct="1">
              <a:defRPr sz="5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6265" algn="l" defTabSz="2937510" rtl="0" eaLnBrk="1" latinLnBrk="0" hangingPunct="1">
              <a:defRPr sz="5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75020" algn="l" defTabSz="2937510" rtl="0" eaLnBrk="1" latinLnBrk="0" hangingPunct="1">
              <a:defRPr sz="5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43775" algn="l" defTabSz="2937510" rtl="0" eaLnBrk="1" latinLnBrk="0" hangingPunct="1">
              <a:defRPr sz="5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12530" algn="l" defTabSz="2937510" rtl="0" eaLnBrk="1" latinLnBrk="0" hangingPunct="1">
              <a:defRPr sz="5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1285" algn="l" defTabSz="2937510" rtl="0" eaLnBrk="1" latinLnBrk="0" hangingPunct="1">
              <a:defRPr sz="5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750040" algn="l" defTabSz="2937510" rtl="0" eaLnBrk="1" latinLnBrk="0" hangingPunct="1">
              <a:defRPr sz="5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latin typeface="Helvetica" pitchFamily="34" charset="0"/>
              </a:rPr>
              <a:t>						</a:t>
            </a:r>
            <a:endParaRPr lang="it-IT" sz="3200" dirty="0">
              <a:latin typeface="Helvetica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6440504" y="35046317"/>
            <a:ext cx="8704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This study was funded by … project N°12345</a:t>
            </a:r>
            <a:endParaRPr lang="it-IT" sz="8000" i="1" dirty="0">
              <a:latin typeface="Helvetica" pitchFamily="34" charset="0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17705312" y="34849631"/>
            <a:ext cx="914400" cy="914400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>
                <a:solidFill>
                  <a:schemeClr val="tx1"/>
                </a:solidFill>
              </a:rPr>
              <a:t>Logo of the </a:t>
            </a:r>
            <a:r>
              <a:rPr lang="it-IT" sz="1050" dirty="0" err="1">
                <a:solidFill>
                  <a:schemeClr val="tx1"/>
                </a:solidFill>
              </a:rPr>
              <a:t>project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9" name="Rectangle 3050"/>
          <p:cNvSpPr>
            <a:spLocks noChangeArrowheads="1"/>
          </p:cNvSpPr>
          <p:nvPr/>
        </p:nvSpPr>
        <p:spPr bwMode="auto">
          <a:xfrm>
            <a:off x="-43856" y="34659905"/>
            <a:ext cx="10225731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defTabSz="762000"/>
            <a:r>
              <a:rPr lang="it-IT" sz="24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Acknowledgments</a:t>
            </a:r>
            <a:r>
              <a:rPr lang="it-IT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it-IT" sz="24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5FDA979D-745E-9746-A539-B140CE3F7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590413"/>
              </p:ext>
            </p:extLst>
          </p:nvPr>
        </p:nvGraphicFramePr>
        <p:xfrm>
          <a:off x="11198245" y="27031848"/>
          <a:ext cx="3960000" cy="22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27807"/>
              </p:ext>
            </p:extLst>
          </p:nvPr>
        </p:nvGraphicFramePr>
        <p:xfrm>
          <a:off x="14106964" y="29547506"/>
          <a:ext cx="9648096" cy="1920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21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458">
                <a:tc>
                  <a:txBody>
                    <a:bodyPr/>
                    <a:lstStyle/>
                    <a:p>
                      <a:r>
                        <a:rPr lang="it-IT" sz="3600" dirty="0"/>
                        <a:t>Treatment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err="1"/>
                        <a:t>Yield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 err="1"/>
                        <a:t>Protein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58">
                <a:tc>
                  <a:txBody>
                    <a:bodyPr/>
                    <a:lstStyle/>
                    <a:p>
                      <a:r>
                        <a:rPr lang="it-IT" sz="3600" dirty="0"/>
                        <a:t>A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/>
                        <a:t>… t/ha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/>
                        <a:t>… %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58">
                <a:tc>
                  <a:txBody>
                    <a:bodyPr/>
                    <a:lstStyle/>
                    <a:p>
                      <a:r>
                        <a:rPr lang="it-IT" sz="3600" dirty="0"/>
                        <a:t>B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/>
                        <a:t>… t/ha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600" dirty="0"/>
                        <a:t>… %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11204001" y="29580362"/>
            <a:ext cx="2619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Tab</a:t>
            </a:r>
            <a:r>
              <a:rPr lang="it-IT" sz="2800" b="1" dirty="0"/>
              <a:t>. 1 </a:t>
            </a:r>
            <a:r>
              <a:rPr lang="it-IT" sz="2800" dirty="0" err="1"/>
              <a:t>Avergae</a:t>
            </a:r>
            <a:r>
              <a:rPr lang="it-IT" sz="2800" dirty="0"/>
              <a:t> </a:t>
            </a:r>
            <a:r>
              <a:rPr lang="it-IT" sz="2800" dirty="0" err="1"/>
              <a:t>yield</a:t>
            </a:r>
            <a:r>
              <a:rPr lang="it-IT" sz="2800" dirty="0"/>
              <a:t> and </a:t>
            </a:r>
            <a:r>
              <a:rPr lang="it-IT" sz="2800" dirty="0" err="1"/>
              <a:t>protein</a:t>
            </a:r>
            <a:r>
              <a:rPr lang="it-IT" sz="2800" dirty="0"/>
              <a:t> </a:t>
            </a:r>
            <a:r>
              <a:rPr lang="it-IT" sz="2800" dirty="0" err="1"/>
              <a:t>content</a:t>
            </a:r>
            <a:r>
              <a:rPr lang="it-IT" sz="2800" dirty="0"/>
              <a:t> ……………………….</a:t>
            </a:r>
            <a:endParaRPr lang="en-GB" sz="28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9442334" y="27022031"/>
            <a:ext cx="4176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Fig. 1 </a:t>
            </a:r>
            <a:r>
              <a:rPr lang="it-IT" sz="2800" dirty="0" err="1"/>
              <a:t>Average</a:t>
            </a:r>
            <a:r>
              <a:rPr lang="it-IT" sz="2800" dirty="0"/>
              <a:t> ………..…………………………………………………………………….…………………………………………………………………………..</a:t>
            </a:r>
            <a:endParaRPr lang="en-GB" sz="2800" dirty="0"/>
          </a:p>
        </p:txBody>
      </p:sp>
      <p:graphicFrame>
        <p:nvGraphicFramePr>
          <p:cNvPr id="37" name="Grafico 36">
            <a:extLst>
              <a:ext uri="{FF2B5EF4-FFF2-40B4-BE49-F238E27FC236}">
                <a16:creationId xmlns:a16="http://schemas.microsoft.com/office/drawing/2014/main" id="{5FDA979D-745E-9746-A539-B140CE3F72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852901"/>
              </p:ext>
            </p:extLst>
          </p:nvPr>
        </p:nvGraphicFramePr>
        <p:xfrm>
          <a:off x="15251131" y="27031848"/>
          <a:ext cx="3960000" cy="22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3FFBCA4-762B-C4D8-08CA-9BEF8209CF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5490" r="16664"/>
          <a:stretch/>
        </p:blipFill>
        <p:spPr>
          <a:xfrm>
            <a:off x="20018399" y="301060"/>
            <a:ext cx="3816422" cy="4218856"/>
          </a:xfrm>
          <a:prstGeom prst="rect">
            <a:avLst/>
          </a:prstGeom>
        </p:spPr>
      </p:pic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034CD342-0ADC-FEF0-1534-3A096A421D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8685" y="502272"/>
            <a:ext cx="3644058" cy="36440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Personalizzato</PresentationFormat>
  <Paragraphs>76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Verdana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rev</dc:creator>
  <cp:lastModifiedBy>Antonio Pulina</cp:lastModifiedBy>
  <cp:revision>29</cp:revision>
  <dcterms:created xsi:type="dcterms:W3CDTF">2016-08-04T08:30:31Z</dcterms:created>
  <dcterms:modified xsi:type="dcterms:W3CDTF">2023-08-30T10:00:44Z</dcterms:modified>
</cp:coreProperties>
</file>